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9" r:id="rId3"/>
    <p:sldId id="261" r:id="rId4"/>
    <p:sldId id="262" r:id="rId5"/>
    <p:sldId id="263" r:id="rId6"/>
    <p:sldId id="264" r:id="rId7"/>
    <p:sldId id="258" r:id="rId8"/>
    <p:sldId id="271" r:id="rId9"/>
    <p:sldId id="272" r:id="rId10"/>
    <p:sldId id="273" r:id="rId11"/>
    <p:sldId id="274" r:id="rId12"/>
    <p:sldId id="275"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9175" autoAdjust="0"/>
  </p:normalViewPr>
  <p:slideViewPr>
    <p:cSldViewPr snapToGrid="0">
      <p:cViewPr varScale="1">
        <p:scale>
          <a:sx n="65" d="100"/>
          <a:sy n="65" d="100"/>
        </p:scale>
        <p:origin x="228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1227C-FC35-41D4-B0FE-BF8C2C192C85}" type="datetimeFigureOut">
              <a:rPr lang="en-BE" smtClean="0"/>
              <a:t>11/05/2024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537C9-6FEE-4721-97B1-838291323A4B}" type="slidenum">
              <a:rPr lang="en-BE" smtClean="0"/>
              <a:t>‹#›</a:t>
            </a:fld>
            <a:endParaRPr lang="en-BE"/>
          </a:p>
        </p:txBody>
      </p:sp>
    </p:spTree>
    <p:extLst>
      <p:ext uri="{BB962C8B-B14F-4D97-AF65-F5344CB8AC3E}">
        <p14:creationId xmlns:p14="http://schemas.microsoft.com/office/powerpoint/2010/main" val="193571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Welkom </a:t>
            </a:r>
            <a:r>
              <a:rPr lang="en-GB" dirty="0" err="1"/>
              <a:t>blablabla</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a:t>
            </a:fld>
            <a:endParaRPr lang="en-BE"/>
          </a:p>
        </p:txBody>
      </p:sp>
    </p:spTree>
    <p:extLst>
      <p:ext uri="{BB962C8B-B14F-4D97-AF65-F5344CB8AC3E}">
        <p14:creationId xmlns:p14="http://schemas.microsoft.com/office/powerpoint/2010/main" val="2799292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Aptos" panose="020B0004020202020204" pitchFamily="34" charset="0"/>
              </a:rPr>
              <a:t>To do this, the validator class has an event and a delegate. </a:t>
            </a:r>
            <a:r>
              <a:rPr lang="en-US" sz="1800" dirty="0">
                <a:effectLst/>
                <a:latin typeface="Arial" panose="020B0604020202020204" pitchFamily="34" charset="0"/>
                <a:ea typeface="Calibri" panose="020F0502020204030204" pitchFamily="34" charset="0"/>
                <a:cs typeface="Times New Roman" panose="02020603050405020304" pitchFamily="18" charset="0"/>
              </a:rPr>
              <a:t>In C#, the Observer pattern is implemented using events and delegates, which are built-in language features. Events allow an object to notify other objects when something of interest occurs. Delegates are used to define the signature of the event handler method. So entities can subscribe to the validator’s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EntityValidatedEvent</a:t>
            </a:r>
            <a:r>
              <a:rPr lang="en-US" sz="1800" dirty="0">
                <a:effectLst/>
                <a:latin typeface="Arial" panose="020B0604020202020204" pitchFamily="34" charset="0"/>
                <a:ea typeface="Calibri" panose="020F0502020204030204" pitchFamily="34" charset="0"/>
                <a:cs typeface="Times New Roman" panose="02020603050405020304" pitchFamily="18" charset="0"/>
              </a:rPr>
              <a:t> to get notified when they have been validated.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Next the validator also has a Subscribe method so that the validator itself can subscribe to entities.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 panose="020B0604020202020204" pitchFamily="34" charset="0"/>
                <a:cs typeface="Times New Roman" panose="02020603050405020304" pitchFamily="18" charset="0"/>
              </a:rPr>
              <a:t>Entity.PropertyChanged</a:t>
            </a:r>
            <a:r>
              <a:rPr lang="en-US" sz="1800" dirty="0">
                <a:effectLst/>
                <a:latin typeface="Arial" panose="020B0604020202020204" pitchFamily="34" charset="0"/>
                <a:cs typeface="Times New Roman" panose="02020603050405020304" pitchFamily="18" charset="0"/>
              </a:rPr>
              <a:t> is an event that variables have in C# by default.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So when the validator is subscribed to an entity, it will validate this entity automatically with the validate method since the validate method is the event handler for </a:t>
            </a:r>
            <a:r>
              <a:rPr lang="en-US" sz="1800" dirty="0" err="1">
                <a:effectLst/>
                <a:latin typeface="Arial" panose="020B0604020202020204" pitchFamily="34" charset="0"/>
                <a:cs typeface="Times New Roman" panose="02020603050405020304" pitchFamily="18" charset="0"/>
              </a:rPr>
              <a:t>entity.propertyChanged</a:t>
            </a:r>
            <a:r>
              <a:rPr lang="en-US" sz="1800" dirty="0">
                <a:effectLst/>
                <a:latin typeface="Arial" panose="020B06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And after validating, the </a:t>
            </a:r>
            <a:r>
              <a:rPr lang="en-US" sz="1800" dirty="0" err="1">
                <a:effectLst/>
                <a:latin typeface="Arial" panose="020B0604020202020204" pitchFamily="34" charset="0"/>
                <a:cs typeface="Times New Roman" panose="02020603050405020304" pitchFamily="18" charset="0"/>
              </a:rPr>
              <a:t>EnittyValidated</a:t>
            </a:r>
            <a:r>
              <a:rPr lang="en-US" sz="1800" dirty="0">
                <a:effectLst/>
                <a:latin typeface="Arial" panose="020B0604020202020204" pitchFamily="34" charset="0"/>
                <a:cs typeface="Times New Roman" panose="02020603050405020304" pitchFamily="18" charset="0"/>
              </a:rPr>
              <a:t> event is invoked, notifying the subscribed entity.</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10</a:t>
            </a:fld>
            <a:endParaRPr lang="en-BE"/>
          </a:p>
        </p:txBody>
      </p:sp>
    </p:spTree>
    <p:extLst>
      <p:ext uri="{BB962C8B-B14F-4D97-AF65-F5344CB8AC3E}">
        <p14:creationId xmlns:p14="http://schemas.microsoft.com/office/powerpoint/2010/main" val="176594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One place where this validator is used is in the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ChangeMultipleRecipesViewmodel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This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viewmodel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shows a grid with multiple entities, which you can edit in the grid itself.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In this </a:t>
            </a:r>
            <a:r>
              <a:rPr lang="en-BE" sz="1800" kern="100" dirty="0" err="1">
                <a:effectLst/>
                <a:latin typeface="Aptos" panose="020B0004020202020204" pitchFamily="34" charset="0"/>
                <a:ea typeface="Aptos" panose="020B0004020202020204" pitchFamily="34" charset="0"/>
                <a:cs typeface="Aptos" panose="020B0004020202020204" pitchFamily="34" charset="0"/>
              </a:rPr>
              <a:t>viewmodel</a:t>
            </a:r>
            <a:r>
              <a:rPr lang="en-BE" sz="1800" kern="100" dirty="0">
                <a:effectLst/>
                <a:latin typeface="Aptos" panose="020B0004020202020204" pitchFamily="34" charset="0"/>
                <a:ea typeface="Aptos" panose="020B0004020202020204" pitchFamily="34" charset="0"/>
                <a:cs typeface="Aptos" panose="020B0004020202020204" pitchFamily="34" charset="0"/>
              </a:rPr>
              <a:t>, a validator gets added to each row (with each row representing an entity)</a:t>
            </a: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you can see that first the row subscribes to its validator and assigns </a:t>
            </a:r>
            <a:r>
              <a:rPr lang="en-BE" sz="1800" kern="100" dirty="0" err="1">
                <a:effectLst/>
                <a:latin typeface="Aptos" panose="020B0004020202020204" pitchFamily="34" charset="0"/>
                <a:ea typeface="Aptos" panose="020B0004020202020204" pitchFamily="34" charset="0"/>
                <a:cs typeface="Aptos" panose="020B0004020202020204" pitchFamily="34" charset="0"/>
              </a:rPr>
              <a:t>UpdateValidity</a:t>
            </a:r>
            <a:r>
              <a:rPr lang="en-BE" sz="1800" kern="100" dirty="0">
                <a:effectLst/>
                <a:latin typeface="Aptos" panose="020B0004020202020204" pitchFamily="34" charset="0"/>
                <a:ea typeface="Aptos" panose="020B0004020202020204" pitchFamily="34" charset="0"/>
                <a:cs typeface="Aptos" panose="020B0004020202020204" pitchFamily="34" charset="0"/>
              </a:rPr>
              <a:t>() as event handler. Then the validator subscribes to the row’s entity using its</a:t>
            </a:r>
            <a:r>
              <a:rPr lang="en-GB" sz="1800" kern="100" dirty="0">
                <a:effectLst/>
                <a:latin typeface="Aptos" panose="020B0004020202020204" pitchFamily="34" charset="0"/>
                <a:ea typeface="Aptos" panose="020B0004020202020204" pitchFamily="34" charset="0"/>
                <a:cs typeface="Aptos" panose="020B0004020202020204" pitchFamily="34" charset="0"/>
              </a:rPr>
              <a:t> Subscribe method.</a:t>
            </a:r>
          </a:p>
          <a:p>
            <a:pPr>
              <a:lnSpc>
                <a:spcPct val="115000"/>
              </a:lnSpc>
              <a:spcBef>
                <a:spcPts val="1200"/>
              </a:spcBef>
              <a:spcAft>
                <a:spcPts val="1200"/>
              </a:spcAft>
            </a:pPr>
            <a:endParaRPr lang="en-GB" sz="1800" kern="100" dirty="0">
              <a:effectLst/>
              <a:latin typeface="Aptos" panose="020B0004020202020204" pitchFamily="34" charset="0"/>
            </a:endParaRPr>
          </a:p>
          <a:p>
            <a:pPr>
              <a:lnSpc>
                <a:spcPct val="115000"/>
              </a:lnSpc>
              <a:spcBef>
                <a:spcPts val="1200"/>
              </a:spcBef>
              <a:spcAft>
                <a:spcPts val="1200"/>
              </a:spcAft>
            </a:pPr>
            <a:r>
              <a:rPr lang="en-GB" dirty="0"/>
              <a:t>All of this means that When an entity is changed in the </a:t>
            </a:r>
            <a:r>
              <a:rPr lang="en-GB" dirty="0" err="1"/>
              <a:t>ChangeMultipleRecipesViewModel</a:t>
            </a:r>
            <a:r>
              <a:rPr lang="en-GB" dirty="0"/>
              <a:t>, the validator automatically validates it.</a:t>
            </a:r>
          </a:p>
          <a:p>
            <a:pPr>
              <a:lnSpc>
                <a:spcPct val="115000"/>
              </a:lnSpc>
              <a:spcBef>
                <a:spcPts val="1200"/>
              </a:spcBef>
              <a:spcAft>
                <a:spcPts val="1200"/>
              </a:spcAft>
            </a:pPr>
            <a:r>
              <a:rPr lang="en-GB" dirty="0"/>
              <a:t>And when it is done validating, the row of this entity will automatically update it’s </a:t>
            </a:r>
            <a:r>
              <a:rPr lang="en-GB" dirty="0" err="1"/>
              <a:t>isValidated</a:t>
            </a:r>
            <a:r>
              <a:rPr lang="en-GB" dirty="0"/>
              <a:t> property and potentially block it from being saved to the Db.</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11</a:t>
            </a:fld>
            <a:endParaRPr lang="en-BE"/>
          </a:p>
        </p:txBody>
      </p:sp>
    </p:spTree>
    <p:extLst>
      <p:ext uri="{BB962C8B-B14F-4D97-AF65-F5344CB8AC3E}">
        <p14:creationId xmlns:p14="http://schemas.microsoft.com/office/powerpoint/2010/main" val="411806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Ladies and gentlemen, imagine a world where every architectural marvel, from the towering skyscrapers of New York to the serene temples of Kyoto, follows a set of universal principles. These principles, known as design patterns, provide architects with a language of solutions to recurring challenges in their craft. But what if I told you that this concept didn't just stay within the realm of buildings and bridges? What if it transcended into the very codes and algorithms that power our digital world?</a:t>
            </a:r>
            <a:endParaRPr lang="en-BE"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2</a:t>
            </a:fld>
            <a:endParaRPr lang="en-BE"/>
          </a:p>
        </p:txBody>
      </p:sp>
    </p:spTree>
    <p:extLst>
      <p:ext uri="{BB962C8B-B14F-4D97-AF65-F5344CB8AC3E}">
        <p14:creationId xmlns:p14="http://schemas.microsoft.com/office/powerpoint/2010/main" val="213870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In 1977, Christopher Alexander, an architect with a keen eye for patterns, introduced a revolutionary idea in his book 'A Pattern Language.' He proposed a language </a:t>
            </a:r>
            <a:r>
              <a:rPr lang="en-BE"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centered</a:t>
            </a: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around entities called patterns—timeless solutions to architectural problems found across different cultures. These patterns weren't just bricks and mortar; they were the building blocks of universal design thinking.</a:t>
            </a:r>
            <a:endParaRPr lang="en-BE"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3</a:t>
            </a:fld>
            <a:endParaRPr lang="en-BE"/>
          </a:p>
        </p:txBody>
      </p:sp>
    </p:spTree>
    <p:extLst>
      <p:ext uri="{BB962C8B-B14F-4D97-AF65-F5344CB8AC3E}">
        <p14:creationId xmlns:p14="http://schemas.microsoft.com/office/powerpoint/2010/main" val="565171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Fast forward to 1995, a landmark year for software engineering. Four visionaries—Erich Gamma, Richard Helm, Ralph Johnson, and John </a:t>
            </a:r>
            <a:r>
              <a:rPr lang="en-BE"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Vlissides</a:t>
            </a: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—crafted a masterpiece: 'Design Patterns: Elements of Reusable Object-Oriented Software.' This book, </a:t>
            </a:r>
            <a:r>
              <a:rPr lang="en-GB"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also known </a:t>
            </a: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as the 'Gang of Four' (</a:t>
            </a:r>
            <a:r>
              <a:rPr lang="en-BE"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GoF</a:t>
            </a: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bible, brought the concept of design patterns into the digital age. Drawing inspiration from Alexander's work in architecture, they observed how software development teams faced similar challenges. Just as a blueprint guides an architect, these design patterns became the blueprint for software engineers, guiding them through the complexities of code.</a:t>
            </a:r>
            <a:endParaRPr lang="en-BE"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4</a:t>
            </a:fld>
            <a:endParaRPr lang="en-BE"/>
          </a:p>
        </p:txBody>
      </p:sp>
    </p:spTree>
    <p:extLst>
      <p:ext uri="{BB962C8B-B14F-4D97-AF65-F5344CB8AC3E}">
        <p14:creationId xmlns:p14="http://schemas.microsoft.com/office/powerpoint/2010/main" val="4149150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But what exactly is a design pattern? Imagine it as a roadmap, not for physical structures, but for the structures of code itself. These are tried-and-tested solutions to common programming problems, offering a clear path through the maze of software development. From object composition to class structure, design patterns in languages like C# provide a framework for developers to create more readable, maintainable, and efficient code.</a:t>
            </a:r>
            <a:endParaRPr lang="en-BE"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5</a:t>
            </a:fld>
            <a:endParaRPr lang="en-BE"/>
          </a:p>
        </p:txBody>
      </p:sp>
    </p:spTree>
    <p:extLst>
      <p:ext uri="{BB962C8B-B14F-4D97-AF65-F5344CB8AC3E}">
        <p14:creationId xmlns:p14="http://schemas.microsoft.com/office/powerpoint/2010/main" val="1488576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Hello, I'm Kjell Coppin, a passionate software engineer with a focus on .NET development. Today, in this TED talk, I aim to empower fellow developers by sharing insights on writing cleaner, more efficient code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trough design patterns.</a:t>
            </a: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6</a:t>
            </a:fld>
            <a:endParaRPr lang="en-BE"/>
          </a:p>
        </p:txBody>
      </p:sp>
    </p:spTree>
    <p:extLst>
      <p:ext uri="{BB962C8B-B14F-4D97-AF65-F5344CB8AC3E}">
        <p14:creationId xmlns:p14="http://schemas.microsoft.com/office/powerpoint/2010/main" val="1969039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In the famous book written by the Gang of four, 3 types of design patterns are talked about.</a:t>
            </a:r>
          </a:p>
          <a:p>
            <a:pPr>
              <a:lnSpc>
                <a:spcPct val="115000"/>
              </a:lnSpc>
              <a:spcAft>
                <a:spcPts val="800"/>
              </a:spcAft>
            </a:pPr>
            <a:r>
              <a:rPr lang="en-BE" sz="1800" b="1" kern="100" dirty="0">
                <a:effectLst/>
                <a:latin typeface="Aptos" panose="020B0004020202020204" pitchFamily="34" charset="0"/>
                <a:ea typeface="Aptos" panose="020B0004020202020204" pitchFamily="34" charset="0"/>
                <a:cs typeface="Times New Roman" panose="02020603050405020304" pitchFamily="18" charset="0"/>
              </a:rPr>
              <a:t>Creational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These patterns focus on the process of object creation, providing mechanisms for creating objects in a manner suitable for a given situation. Examples include Factory Method, Abstract Factory, Singleton, Builder, and Prototype patterns.</a:t>
            </a:r>
          </a:p>
          <a:p>
            <a:pPr>
              <a:lnSpc>
                <a:spcPct val="115000"/>
              </a:lnSpc>
              <a:spcAft>
                <a:spcPts val="800"/>
              </a:spcAft>
            </a:pPr>
            <a:r>
              <a:rPr lang="en-BE" sz="1800" b="1" kern="100" dirty="0">
                <a:effectLst/>
                <a:latin typeface="Aptos" panose="020B0004020202020204" pitchFamily="34" charset="0"/>
                <a:ea typeface="Aptos" panose="020B0004020202020204" pitchFamily="34" charset="0"/>
                <a:cs typeface="Times New Roman" panose="02020603050405020304" pitchFamily="18" charset="0"/>
              </a:rPr>
              <a:t>Structural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Structural patterns deal with the composition of classes or objects to form larger structures. They help ensure that if one part of a system changes, the entire system doesn't need to do so. Examples include Adapter, Decorator, Proxy, Composite, and Facade patterns.</a:t>
            </a:r>
          </a:p>
          <a:p>
            <a:pPr>
              <a:lnSpc>
                <a:spcPct val="115000"/>
              </a:lnSpc>
              <a:spcAft>
                <a:spcPts val="800"/>
              </a:spcAft>
            </a:pPr>
            <a:r>
              <a:rPr lang="en-BE" sz="1800" b="1" kern="100" dirty="0" err="1">
                <a:effectLst/>
                <a:latin typeface="Aptos" panose="020B0004020202020204" pitchFamily="34" charset="0"/>
                <a:ea typeface="Aptos" panose="020B0004020202020204" pitchFamily="34" charset="0"/>
                <a:cs typeface="Times New Roman" panose="02020603050405020304" pitchFamily="18" charset="0"/>
              </a:rPr>
              <a:t>Behavioral</a:t>
            </a:r>
            <a:r>
              <a:rPr lang="en-BE" sz="1800" b="1" kern="100" dirty="0">
                <a:effectLst/>
                <a:latin typeface="Aptos" panose="020B0004020202020204" pitchFamily="34" charset="0"/>
                <a:ea typeface="Aptos" panose="020B0004020202020204" pitchFamily="34" charset="0"/>
                <a:cs typeface="Times New Roman" panose="02020603050405020304" pitchFamily="18" charset="0"/>
              </a:rPr>
              <a:t>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Behavioral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patterns are concerned with communication between objects, focusing on how objects distribute responsibilities and duties among themselves. Examples include Observer, Strategy, Command, Iterator, and State patterns.</a:t>
            </a: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7</a:t>
            </a:fld>
            <a:endParaRPr lang="en-BE"/>
          </a:p>
        </p:txBody>
      </p:sp>
    </p:spTree>
    <p:extLst>
      <p:ext uri="{BB962C8B-B14F-4D97-AF65-F5344CB8AC3E}">
        <p14:creationId xmlns:p14="http://schemas.microsoft.com/office/powerpoint/2010/main" val="285358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Since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i</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did my internship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Bestmix</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i</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will use their codebase to show you how some of these design patterns are used in real production software.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Bestmix</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recipe management is a software that allows users to accurately manage recipes and generate product specifications. </a:t>
            </a: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8</a:t>
            </a:fld>
            <a:endParaRPr lang="en-BE"/>
          </a:p>
        </p:txBody>
      </p:sp>
    </p:spTree>
    <p:extLst>
      <p:ext uri="{BB962C8B-B14F-4D97-AF65-F5344CB8AC3E}">
        <p14:creationId xmlns:p14="http://schemas.microsoft.com/office/powerpoint/2010/main" val="3057681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An interesting behavioural pattern is the Observer pattern. </a:t>
            </a:r>
          </a:p>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Observer lets you define a subscription mechanism to notify multiple objects about any events that happen to the object they’re observing.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dirty="0">
                <a:effectLst/>
                <a:latin typeface="Aptos" panose="020B0004020202020204" pitchFamily="34" charset="0"/>
                <a:ea typeface="Aptos" panose="020B0004020202020204" pitchFamily="34" charset="0"/>
                <a:cs typeface="Times New Roman" panose="02020603050405020304" pitchFamily="18" charset="0"/>
              </a:rPr>
              <a:t>In </a:t>
            </a:r>
            <a:r>
              <a:rPr lang="en-GB" sz="1800" dirty="0" err="1">
                <a:effectLst/>
                <a:latin typeface="Aptos" panose="020B0004020202020204" pitchFamily="34" charset="0"/>
                <a:ea typeface="Aptos" panose="020B0004020202020204" pitchFamily="34" charset="0"/>
                <a:cs typeface="Times New Roman" panose="02020603050405020304" pitchFamily="18" charset="0"/>
              </a:rPr>
              <a:t>Bestmix</a:t>
            </a:r>
            <a:r>
              <a:rPr lang="en-GB" sz="1800" dirty="0">
                <a:effectLst/>
                <a:latin typeface="Aptos" panose="020B0004020202020204" pitchFamily="34" charset="0"/>
                <a:ea typeface="Aptos" panose="020B0004020202020204" pitchFamily="34" charset="0"/>
                <a:cs typeface="Times New Roman" panose="02020603050405020304" pitchFamily="18" charset="0"/>
              </a:rPr>
              <a:t> there are many entities such as recipes, products, parameters and much more. These entities can be created and edited, which means they need to be validated as well. An entity with invalid data, such as empty mandatory fields should not be saved to the database. For this reason there is a validator class</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9</a:t>
            </a:fld>
            <a:endParaRPr lang="en-BE"/>
          </a:p>
        </p:txBody>
      </p:sp>
    </p:spTree>
    <p:extLst>
      <p:ext uri="{BB962C8B-B14F-4D97-AF65-F5344CB8AC3E}">
        <p14:creationId xmlns:p14="http://schemas.microsoft.com/office/powerpoint/2010/main" val="14434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C37172-0F42-4FC2-BC82-DCA0B150577F}" type="datetime8">
              <a:rPr lang="en-BE" smtClean="0"/>
              <a:t>11/05/2024 21:12</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099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0B433-A72D-48C9-9DEC-026C587E648B}" type="datetime8">
              <a:rPr lang="en-BE" smtClean="0"/>
              <a:t>11/05/2024 21:12</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1910579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015826-1B0B-446E-93C0-1F17F4138520}" type="datetime8">
              <a:rPr lang="en-BE" smtClean="0"/>
              <a:t>11/05/2024 21:12</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3579011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2E0E17-AF73-4E7D-B8C6-E18D44302E34}" type="datetime8">
              <a:rPr lang="en-BE" smtClean="0"/>
              <a:t>11/05/2024 21:12</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0332796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5D34CF-0C11-4AAB-B8B4-56801FC17C42}" type="datetime8">
              <a:rPr lang="en-BE" smtClean="0"/>
              <a:t>11/05/2024 21:12</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248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426DE7-D754-4937-9D94-B112A309D33E}" type="datetime8">
              <a:rPr lang="en-BE" smtClean="0"/>
              <a:t>11/05/2024 21:12</a:t>
            </a:fld>
            <a:endParaRPr lang="en-BE"/>
          </a:p>
        </p:txBody>
      </p:sp>
      <p:sp>
        <p:nvSpPr>
          <p:cNvPr id="6" name="Footer Placeholder 5"/>
          <p:cNvSpPr>
            <a:spLocks noGrp="1"/>
          </p:cNvSpPr>
          <p:nvPr>
            <p:ph type="ftr" sz="quarter" idx="11"/>
          </p:nvPr>
        </p:nvSpPr>
        <p:spPr/>
        <p:txBody>
          <a:bodyPr/>
          <a:lstStyle/>
          <a:p>
            <a:r>
              <a:rPr lang="nl-BE"/>
              <a:t>Kjell Coppin - Howest 2024</a:t>
            </a:r>
            <a:endParaRPr lang="en-BE"/>
          </a:p>
        </p:txBody>
      </p:sp>
      <p:sp>
        <p:nvSpPr>
          <p:cNvPr id="7" name="Slide Number Placeholder 6"/>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3028409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E7A2FA-A983-4BFF-A5F0-5B67B74602D5}" type="datetime8">
              <a:rPr lang="en-BE" smtClean="0"/>
              <a:t>11/05/2024 21:12</a:t>
            </a:fld>
            <a:endParaRPr lang="en-BE"/>
          </a:p>
        </p:txBody>
      </p:sp>
      <p:sp>
        <p:nvSpPr>
          <p:cNvPr id="8" name="Footer Placeholder 7"/>
          <p:cNvSpPr>
            <a:spLocks noGrp="1"/>
          </p:cNvSpPr>
          <p:nvPr>
            <p:ph type="ftr" sz="quarter" idx="11"/>
          </p:nvPr>
        </p:nvSpPr>
        <p:spPr/>
        <p:txBody>
          <a:bodyPr/>
          <a:lstStyle/>
          <a:p>
            <a:r>
              <a:rPr lang="nl-BE"/>
              <a:t>Kjell Coppin - Howest 2024</a:t>
            </a:r>
            <a:endParaRPr lang="en-BE"/>
          </a:p>
        </p:txBody>
      </p:sp>
      <p:sp>
        <p:nvSpPr>
          <p:cNvPr id="9" name="Slide Number Placeholder 8"/>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172858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35D035-6841-4708-A561-EB805DA659A0}" type="datetime8">
              <a:rPr lang="en-BE" smtClean="0"/>
              <a:t>11/05/2024 21:12</a:t>
            </a:fld>
            <a:endParaRPr lang="en-BE"/>
          </a:p>
        </p:txBody>
      </p:sp>
      <p:sp>
        <p:nvSpPr>
          <p:cNvPr id="4" name="Footer Placeholder 3"/>
          <p:cNvSpPr>
            <a:spLocks noGrp="1"/>
          </p:cNvSpPr>
          <p:nvPr>
            <p:ph type="ftr" sz="quarter" idx="11"/>
          </p:nvPr>
        </p:nvSpPr>
        <p:spPr/>
        <p:txBody>
          <a:bodyPr/>
          <a:lstStyle/>
          <a:p>
            <a:r>
              <a:rPr lang="nl-BE"/>
              <a:t>Kjell Coppin - Howest 2024</a:t>
            </a:r>
            <a:endParaRPr lang="en-BE"/>
          </a:p>
        </p:txBody>
      </p:sp>
      <p:sp>
        <p:nvSpPr>
          <p:cNvPr id="5" name="Slide Number Placeholder 4"/>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045782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97BDF-1D6B-45A2-9237-FC723BEA83D1}" type="datetime8">
              <a:rPr lang="en-BE" smtClean="0"/>
              <a:t>11/05/2024 21:12</a:t>
            </a:fld>
            <a:endParaRPr lang="en-BE"/>
          </a:p>
        </p:txBody>
      </p:sp>
      <p:sp>
        <p:nvSpPr>
          <p:cNvPr id="8" name="Footer Placeholder 7"/>
          <p:cNvSpPr>
            <a:spLocks noGrp="1"/>
          </p:cNvSpPr>
          <p:nvPr>
            <p:ph type="ftr" sz="quarter" idx="11"/>
          </p:nvPr>
        </p:nvSpPr>
        <p:spPr/>
        <p:txBody>
          <a:bodyPr/>
          <a:lstStyle>
            <a:lvl1pPr>
              <a:defRPr>
                <a:solidFill>
                  <a:srgbClr val="FFFFFF"/>
                </a:solidFill>
              </a:defRPr>
            </a:lvl1pPr>
          </a:lstStyle>
          <a:p>
            <a:r>
              <a:rPr lang="nl-BE"/>
              <a:t>Kjell Coppin - Howest 2024</a:t>
            </a:r>
            <a:endParaRPr lang="en-BE"/>
          </a:p>
        </p:txBody>
      </p:sp>
      <p:sp>
        <p:nvSpPr>
          <p:cNvPr id="9" name="Slide Number Placeholder 8"/>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7177497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55797CB-5716-4DD2-842A-2C235A853368}" type="datetime8">
              <a:rPr lang="en-BE" smtClean="0"/>
              <a:t>11/05/2024 21:12</a:t>
            </a:fld>
            <a:endParaRPr lang="en-B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nl-BE"/>
              <a:t>Kjell Coppin - Howest 2024</a:t>
            </a:r>
            <a:endParaRPr lang="en-B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9056FD-2F8F-45EB-9342-67C3C10ED5E3}" type="slidenum">
              <a:rPr lang="en-BE" smtClean="0"/>
              <a:t>‹#›</a:t>
            </a:fld>
            <a:endParaRPr lang="en-BE"/>
          </a:p>
        </p:txBody>
      </p:sp>
    </p:spTree>
    <p:extLst>
      <p:ext uri="{BB962C8B-B14F-4D97-AF65-F5344CB8AC3E}">
        <p14:creationId xmlns:p14="http://schemas.microsoft.com/office/powerpoint/2010/main" val="10432311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B7A63-6F52-48B6-A759-E1E7B73F705B}" type="datetime8">
              <a:rPr lang="en-BE" smtClean="0"/>
              <a:t>11/05/2024 21:12</a:t>
            </a:fld>
            <a:endParaRPr lang="en-BE"/>
          </a:p>
        </p:txBody>
      </p:sp>
      <p:sp>
        <p:nvSpPr>
          <p:cNvPr id="6" name="Footer Placeholder 5"/>
          <p:cNvSpPr>
            <a:spLocks noGrp="1"/>
          </p:cNvSpPr>
          <p:nvPr>
            <p:ph type="ftr" sz="quarter" idx="11"/>
          </p:nvPr>
        </p:nvSpPr>
        <p:spPr/>
        <p:txBody>
          <a:bodyPr/>
          <a:lstStyle/>
          <a:p>
            <a:r>
              <a:rPr lang="nl-BE"/>
              <a:t>Kjell Coppin - Howest 2024</a:t>
            </a:r>
            <a:endParaRPr lang="en-BE"/>
          </a:p>
        </p:txBody>
      </p:sp>
      <p:sp>
        <p:nvSpPr>
          <p:cNvPr id="7" name="Slide Number Placeholder 6"/>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1401018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4A98B3E-75E6-4B4D-820F-F00E4BAEF1DF}" type="datetime8">
              <a:rPr lang="en-BE" smtClean="0"/>
              <a:t>11/05/2024 21:12</a:t>
            </a:fld>
            <a:endParaRPr lang="en-B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nl-BE"/>
              <a:t>Kjell Coppin - Howest 2024</a:t>
            </a:r>
            <a:endParaRPr lang="en-B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59056FD-2F8F-45EB-9342-67C3C10ED5E3}" type="slidenum">
              <a:rPr lang="en-BE" smtClean="0"/>
              <a:t>‹#›</a:t>
            </a:fld>
            <a:endParaRPr lang="en-B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614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refactoring.guru/design-patterns/observ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B6AD-39EC-6A26-4D82-8C0EE0D725AD}"/>
              </a:ext>
            </a:extLst>
          </p:cNvPr>
          <p:cNvSpPr>
            <a:spLocks noGrp="1"/>
          </p:cNvSpPr>
          <p:nvPr>
            <p:ph type="ctrTitle"/>
          </p:nvPr>
        </p:nvSpPr>
        <p:spPr/>
        <p:txBody>
          <a:bodyPr/>
          <a:lstStyle/>
          <a:p>
            <a:r>
              <a:rPr lang="en-GB" dirty="0"/>
              <a:t>Design Patterns in </a:t>
            </a:r>
            <a:r>
              <a:rPr lang="en-GB" dirty="0" err="1"/>
              <a:t>.Net</a:t>
            </a:r>
            <a:endParaRPr lang="en-BE" dirty="0"/>
          </a:p>
        </p:txBody>
      </p:sp>
      <p:sp>
        <p:nvSpPr>
          <p:cNvPr id="3" name="Subtitle 2">
            <a:extLst>
              <a:ext uri="{FF2B5EF4-FFF2-40B4-BE49-F238E27FC236}">
                <a16:creationId xmlns:a16="http://schemas.microsoft.com/office/drawing/2014/main" id="{DD39F69A-D36B-1B05-09D6-D7E33DCB6D4B}"/>
              </a:ext>
            </a:extLst>
          </p:cNvPr>
          <p:cNvSpPr>
            <a:spLocks noGrp="1"/>
          </p:cNvSpPr>
          <p:nvPr>
            <p:ph type="subTitle" idx="1"/>
          </p:nvPr>
        </p:nvSpPr>
        <p:spPr/>
        <p:txBody>
          <a:bodyPr/>
          <a:lstStyle/>
          <a:p>
            <a:r>
              <a:rPr lang="en-GB" dirty="0"/>
              <a:t>Real world use of design patterns in </a:t>
            </a:r>
            <a:r>
              <a:rPr lang="en-GB" dirty="0" err="1"/>
              <a:t>.Net</a:t>
            </a:r>
            <a:r>
              <a:rPr lang="en-GB" dirty="0"/>
              <a:t> applications</a:t>
            </a:r>
            <a:endParaRPr lang="en-BE" dirty="0"/>
          </a:p>
        </p:txBody>
      </p:sp>
      <p:sp>
        <p:nvSpPr>
          <p:cNvPr id="6" name="Footer Placeholder 5">
            <a:extLst>
              <a:ext uri="{FF2B5EF4-FFF2-40B4-BE49-F238E27FC236}">
                <a16:creationId xmlns:a16="http://schemas.microsoft.com/office/drawing/2014/main" id="{DB88EF51-C672-C785-7C96-9E5BD13690E7}"/>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36144607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340F-72CF-E690-3C99-9B004C6B9CD0}"/>
              </a:ext>
            </a:extLst>
          </p:cNvPr>
          <p:cNvSpPr>
            <a:spLocks noGrp="1"/>
          </p:cNvSpPr>
          <p:nvPr>
            <p:ph type="title"/>
          </p:nvPr>
        </p:nvSpPr>
        <p:spPr/>
        <p:txBody>
          <a:bodyPr/>
          <a:lstStyle/>
          <a:p>
            <a:r>
              <a:rPr lang="en-GB" dirty="0" err="1"/>
              <a:t>Validator.cs</a:t>
            </a:r>
            <a:endParaRPr lang="en-BE" dirty="0"/>
          </a:p>
        </p:txBody>
      </p:sp>
      <p:sp>
        <p:nvSpPr>
          <p:cNvPr id="4" name="Footer Placeholder 3">
            <a:extLst>
              <a:ext uri="{FF2B5EF4-FFF2-40B4-BE49-F238E27FC236}">
                <a16:creationId xmlns:a16="http://schemas.microsoft.com/office/drawing/2014/main" id="{7B1A4112-876E-45F4-A5AF-38990B60FFF8}"/>
              </a:ext>
            </a:extLst>
          </p:cNvPr>
          <p:cNvSpPr>
            <a:spLocks noGrp="1"/>
          </p:cNvSpPr>
          <p:nvPr>
            <p:ph type="ftr" sz="quarter" idx="11"/>
          </p:nvPr>
        </p:nvSpPr>
        <p:spPr/>
        <p:txBody>
          <a:bodyPr/>
          <a:lstStyle/>
          <a:p>
            <a:r>
              <a:rPr lang="nl-BE"/>
              <a:t>Kjell Coppin - Howest 2024</a:t>
            </a:r>
            <a:endParaRPr lang="en-BE"/>
          </a:p>
        </p:txBody>
      </p:sp>
      <p:pic>
        <p:nvPicPr>
          <p:cNvPr id="6" name="Picture 5">
            <a:extLst>
              <a:ext uri="{FF2B5EF4-FFF2-40B4-BE49-F238E27FC236}">
                <a16:creationId xmlns:a16="http://schemas.microsoft.com/office/drawing/2014/main" id="{3B1DD5FE-3B04-1174-9980-CA068F2FD4DB}"/>
              </a:ext>
            </a:extLst>
          </p:cNvPr>
          <p:cNvPicPr>
            <a:picLocks noChangeAspect="1"/>
          </p:cNvPicPr>
          <p:nvPr/>
        </p:nvPicPr>
        <p:blipFill>
          <a:blip r:embed="rId3"/>
          <a:stretch>
            <a:fillRect/>
          </a:stretch>
        </p:blipFill>
        <p:spPr>
          <a:xfrm>
            <a:off x="1569519" y="2178296"/>
            <a:ext cx="8692898" cy="459826"/>
          </a:xfrm>
          <a:prstGeom prst="rect">
            <a:avLst/>
          </a:prstGeom>
        </p:spPr>
      </p:pic>
      <p:pic>
        <p:nvPicPr>
          <p:cNvPr id="10" name="Picture 9">
            <a:extLst>
              <a:ext uri="{FF2B5EF4-FFF2-40B4-BE49-F238E27FC236}">
                <a16:creationId xmlns:a16="http://schemas.microsoft.com/office/drawing/2014/main" id="{0AD9DF38-884C-9B60-5E7B-1012D30C9B3E}"/>
              </a:ext>
            </a:extLst>
          </p:cNvPr>
          <p:cNvPicPr>
            <a:picLocks noChangeAspect="1"/>
          </p:cNvPicPr>
          <p:nvPr/>
        </p:nvPicPr>
        <p:blipFill>
          <a:blip r:embed="rId4"/>
          <a:stretch>
            <a:fillRect/>
          </a:stretch>
        </p:blipFill>
        <p:spPr>
          <a:xfrm>
            <a:off x="1569519" y="4352644"/>
            <a:ext cx="5711062" cy="1316264"/>
          </a:xfrm>
          <a:prstGeom prst="rect">
            <a:avLst/>
          </a:prstGeom>
        </p:spPr>
      </p:pic>
      <p:pic>
        <p:nvPicPr>
          <p:cNvPr id="12" name="Picture 11">
            <a:extLst>
              <a:ext uri="{FF2B5EF4-FFF2-40B4-BE49-F238E27FC236}">
                <a16:creationId xmlns:a16="http://schemas.microsoft.com/office/drawing/2014/main" id="{CE727175-26EF-5C93-DC3C-F3B101758B5E}"/>
              </a:ext>
            </a:extLst>
          </p:cNvPr>
          <p:cNvPicPr>
            <a:picLocks noChangeAspect="1"/>
          </p:cNvPicPr>
          <p:nvPr/>
        </p:nvPicPr>
        <p:blipFill>
          <a:blip r:embed="rId5"/>
          <a:stretch>
            <a:fillRect/>
          </a:stretch>
        </p:blipFill>
        <p:spPr>
          <a:xfrm>
            <a:off x="1569519" y="2770868"/>
            <a:ext cx="4814749" cy="1316263"/>
          </a:xfrm>
          <a:prstGeom prst="rect">
            <a:avLst/>
          </a:prstGeom>
        </p:spPr>
      </p:pic>
    </p:spTree>
    <p:extLst>
      <p:ext uri="{BB962C8B-B14F-4D97-AF65-F5344CB8AC3E}">
        <p14:creationId xmlns:p14="http://schemas.microsoft.com/office/powerpoint/2010/main" val="598806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E5111-DC93-21D7-F0CF-473DAF92EB08}"/>
              </a:ext>
            </a:extLst>
          </p:cNvPr>
          <p:cNvSpPr>
            <a:spLocks noGrp="1"/>
          </p:cNvSpPr>
          <p:nvPr>
            <p:ph type="title"/>
          </p:nvPr>
        </p:nvSpPr>
        <p:spPr/>
        <p:txBody>
          <a:bodyPr/>
          <a:lstStyle/>
          <a:p>
            <a:r>
              <a:rPr lang="en-GB" dirty="0" err="1"/>
              <a:t>ChangeMultipleEntitiesViewModel</a:t>
            </a:r>
            <a:endParaRPr lang="en-BE" dirty="0"/>
          </a:p>
        </p:txBody>
      </p:sp>
      <p:sp>
        <p:nvSpPr>
          <p:cNvPr id="4" name="Footer Placeholder 3">
            <a:extLst>
              <a:ext uri="{FF2B5EF4-FFF2-40B4-BE49-F238E27FC236}">
                <a16:creationId xmlns:a16="http://schemas.microsoft.com/office/drawing/2014/main" id="{7DA35699-5687-F31B-B252-01C89F4C0239}"/>
              </a:ext>
            </a:extLst>
          </p:cNvPr>
          <p:cNvSpPr>
            <a:spLocks noGrp="1"/>
          </p:cNvSpPr>
          <p:nvPr>
            <p:ph type="ftr" sz="quarter" idx="11"/>
          </p:nvPr>
        </p:nvSpPr>
        <p:spPr/>
        <p:txBody>
          <a:bodyPr/>
          <a:lstStyle/>
          <a:p>
            <a:r>
              <a:rPr lang="nl-BE"/>
              <a:t>Kjell Coppin - Howest 2024</a:t>
            </a:r>
            <a:endParaRPr lang="en-BE"/>
          </a:p>
        </p:txBody>
      </p:sp>
      <p:pic>
        <p:nvPicPr>
          <p:cNvPr id="5" name="Content Placeholder 4">
            <a:extLst>
              <a:ext uri="{FF2B5EF4-FFF2-40B4-BE49-F238E27FC236}">
                <a16:creationId xmlns:a16="http://schemas.microsoft.com/office/drawing/2014/main" id="{A2006E88-6F9E-C311-CB9F-ECF137890162}"/>
              </a:ext>
            </a:extLst>
          </p:cNvPr>
          <p:cNvPicPr>
            <a:picLocks noGrp="1" noChangeAspect="1"/>
          </p:cNvPicPr>
          <p:nvPr>
            <p:ph idx="1"/>
          </p:nvPr>
        </p:nvPicPr>
        <p:blipFill>
          <a:blip r:embed="rId3"/>
          <a:stretch>
            <a:fillRect/>
          </a:stretch>
        </p:blipFill>
        <p:spPr>
          <a:xfrm>
            <a:off x="841640" y="1876948"/>
            <a:ext cx="10649037" cy="949531"/>
          </a:xfrm>
          <a:prstGeom prst="rect">
            <a:avLst/>
          </a:prstGeom>
        </p:spPr>
      </p:pic>
      <p:pic>
        <p:nvPicPr>
          <p:cNvPr id="6" name="Picture 5">
            <a:extLst>
              <a:ext uri="{FF2B5EF4-FFF2-40B4-BE49-F238E27FC236}">
                <a16:creationId xmlns:a16="http://schemas.microsoft.com/office/drawing/2014/main" id="{EFB923B1-604B-FC99-5877-70D95549A551}"/>
              </a:ext>
            </a:extLst>
          </p:cNvPr>
          <p:cNvPicPr>
            <a:picLocks noChangeAspect="1"/>
          </p:cNvPicPr>
          <p:nvPr/>
        </p:nvPicPr>
        <p:blipFill>
          <a:blip r:embed="rId4"/>
          <a:stretch>
            <a:fillRect/>
          </a:stretch>
        </p:blipFill>
        <p:spPr>
          <a:xfrm>
            <a:off x="841640" y="2966068"/>
            <a:ext cx="9202434" cy="3210373"/>
          </a:xfrm>
          <a:prstGeom prst="rect">
            <a:avLst/>
          </a:prstGeom>
        </p:spPr>
      </p:pic>
      <p:pic>
        <p:nvPicPr>
          <p:cNvPr id="10" name="Picture 9">
            <a:extLst>
              <a:ext uri="{FF2B5EF4-FFF2-40B4-BE49-F238E27FC236}">
                <a16:creationId xmlns:a16="http://schemas.microsoft.com/office/drawing/2014/main" id="{655CAF6B-9E1D-2EB8-3BEF-308D885B8870}"/>
              </a:ext>
            </a:extLst>
          </p:cNvPr>
          <p:cNvPicPr>
            <a:picLocks noChangeAspect="1"/>
          </p:cNvPicPr>
          <p:nvPr/>
        </p:nvPicPr>
        <p:blipFill>
          <a:blip r:embed="rId5"/>
          <a:stretch>
            <a:fillRect/>
          </a:stretch>
        </p:blipFill>
        <p:spPr>
          <a:xfrm>
            <a:off x="1097280" y="3919132"/>
            <a:ext cx="7992590" cy="1124107"/>
          </a:xfrm>
          <a:prstGeom prst="rect">
            <a:avLst/>
          </a:prstGeom>
        </p:spPr>
      </p:pic>
    </p:spTree>
    <p:extLst>
      <p:ext uri="{BB962C8B-B14F-4D97-AF65-F5344CB8AC3E}">
        <p14:creationId xmlns:p14="http://schemas.microsoft.com/office/powerpoint/2010/main" val="35251068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67D0-0831-162F-4BA7-61F7AC4FD0C0}"/>
              </a:ext>
            </a:extLst>
          </p:cNvPr>
          <p:cNvSpPr>
            <a:spLocks noGrp="1"/>
          </p:cNvSpPr>
          <p:nvPr>
            <p:ph type="title"/>
          </p:nvPr>
        </p:nvSpPr>
        <p:spPr/>
        <p:txBody>
          <a:bodyPr/>
          <a:lstStyle/>
          <a:p>
            <a:endParaRPr lang="en-BE" dirty="0"/>
          </a:p>
        </p:txBody>
      </p:sp>
      <p:sp>
        <p:nvSpPr>
          <p:cNvPr id="3" name="Content Placeholder 2">
            <a:extLst>
              <a:ext uri="{FF2B5EF4-FFF2-40B4-BE49-F238E27FC236}">
                <a16:creationId xmlns:a16="http://schemas.microsoft.com/office/drawing/2014/main" id="{E449DBDA-4298-A1DD-59DB-49526B460D6E}"/>
              </a:ext>
            </a:extLst>
          </p:cNvPr>
          <p:cNvSpPr>
            <a:spLocks noGrp="1"/>
          </p:cNvSpPr>
          <p:nvPr>
            <p:ph idx="1"/>
          </p:nvPr>
        </p:nvSpPr>
        <p:spPr/>
        <p:txBody>
          <a:bodyPr/>
          <a:lstStyle/>
          <a:p>
            <a:endParaRPr lang="en-BE"/>
          </a:p>
        </p:txBody>
      </p:sp>
      <p:sp>
        <p:nvSpPr>
          <p:cNvPr id="4" name="Footer Placeholder 3">
            <a:extLst>
              <a:ext uri="{FF2B5EF4-FFF2-40B4-BE49-F238E27FC236}">
                <a16:creationId xmlns:a16="http://schemas.microsoft.com/office/drawing/2014/main" id="{E158E013-1FC5-8E28-B2C6-FAFD8D01A755}"/>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29704200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5A3B-2368-19FD-E83F-2F45213788BF}"/>
              </a:ext>
            </a:extLst>
          </p:cNvPr>
          <p:cNvSpPr>
            <a:spLocks noGrp="1"/>
          </p:cNvSpPr>
          <p:nvPr>
            <p:ph type="title"/>
          </p:nvPr>
        </p:nvSpPr>
        <p:spPr/>
        <p:txBody>
          <a:bodyPr/>
          <a:lstStyle/>
          <a:p>
            <a:r>
              <a:rPr lang="en-GB" dirty="0"/>
              <a:t>Thanks for your attention </a:t>
            </a:r>
            <a:r>
              <a:rPr lang="en-GB" dirty="0" err="1"/>
              <a:t>ofzo</a:t>
            </a:r>
            <a:endParaRPr lang="en-BE" dirty="0"/>
          </a:p>
        </p:txBody>
      </p:sp>
      <p:sp>
        <p:nvSpPr>
          <p:cNvPr id="4" name="Footer Placeholder 3">
            <a:extLst>
              <a:ext uri="{FF2B5EF4-FFF2-40B4-BE49-F238E27FC236}">
                <a16:creationId xmlns:a16="http://schemas.microsoft.com/office/drawing/2014/main" id="{B5052321-0E57-22B2-014F-11FEE3F4C797}"/>
              </a:ext>
            </a:extLst>
          </p:cNvPr>
          <p:cNvSpPr>
            <a:spLocks noGrp="1"/>
          </p:cNvSpPr>
          <p:nvPr>
            <p:ph type="ftr" sz="quarter" idx="11"/>
          </p:nvPr>
        </p:nvSpPr>
        <p:spPr/>
        <p:txBody>
          <a:bodyPr/>
          <a:lstStyle/>
          <a:p>
            <a:r>
              <a:rPr lang="nl-BE"/>
              <a:t>Kjell Coppin - Howest 2024</a:t>
            </a:r>
            <a:endParaRPr lang="en-BE"/>
          </a:p>
        </p:txBody>
      </p:sp>
      <p:sp>
        <p:nvSpPr>
          <p:cNvPr id="5" name="TextBox 4">
            <a:extLst>
              <a:ext uri="{FF2B5EF4-FFF2-40B4-BE49-F238E27FC236}">
                <a16:creationId xmlns:a16="http://schemas.microsoft.com/office/drawing/2014/main" id="{014F888F-D31E-DE52-2AB7-A73969D23C39}"/>
              </a:ext>
            </a:extLst>
          </p:cNvPr>
          <p:cNvSpPr txBox="1"/>
          <p:nvPr/>
        </p:nvSpPr>
        <p:spPr>
          <a:xfrm>
            <a:off x="7665761" y="5683826"/>
            <a:ext cx="4526239" cy="307777"/>
          </a:xfrm>
          <a:prstGeom prst="rect">
            <a:avLst/>
          </a:prstGeom>
          <a:noFill/>
        </p:spPr>
        <p:txBody>
          <a:bodyPr wrap="none" rtlCol="0">
            <a:spAutoFit/>
          </a:bodyPr>
          <a:lstStyle/>
          <a:p>
            <a:r>
              <a:rPr lang="en-GB" sz="1400" dirty="0"/>
              <a:t>Figure 1: </a:t>
            </a:r>
            <a:r>
              <a:rPr lang="en-GB" sz="1400" dirty="0">
                <a:hlinkClick r:id="rId2"/>
              </a:rPr>
              <a:t>https://refactoring.guru/design-patterns/observer</a:t>
            </a:r>
            <a:endParaRPr lang="en-GB" sz="1400" dirty="0"/>
          </a:p>
        </p:txBody>
      </p:sp>
    </p:spTree>
    <p:extLst>
      <p:ext uri="{BB962C8B-B14F-4D97-AF65-F5344CB8AC3E}">
        <p14:creationId xmlns:p14="http://schemas.microsoft.com/office/powerpoint/2010/main" val="32210235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91B1B59-DE41-C703-51DE-581799F167A0}"/>
              </a:ext>
            </a:extLst>
          </p:cNvPr>
          <p:cNvSpPr>
            <a:spLocks noGrp="1"/>
          </p:cNvSpPr>
          <p:nvPr>
            <p:ph type="ftr" sz="quarter" idx="11"/>
          </p:nvPr>
        </p:nvSpPr>
        <p:spPr/>
        <p:txBody>
          <a:bodyPr/>
          <a:lstStyle/>
          <a:p>
            <a:r>
              <a:rPr lang="nl-BE"/>
              <a:t>Kjell Coppin - Howest 2024</a:t>
            </a:r>
            <a:endParaRPr lang="en-BE"/>
          </a:p>
        </p:txBody>
      </p:sp>
      <p:pic>
        <p:nvPicPr>
          <p:cNvPr id="6" name="Picture 5" descr="A collection of black and white squares&#10;&#10;Description automatically generated">
            <a:extLst>
              <a:ext uri="{FF2B5EF4-FFF2-40B4-BE49-F238E27FC236}">
                <a16:creationId xmlns:a16="http://schemas.microsoft.com/office/drawing/2014/main" id="{F262E38C-51A2-9F41-DBB1-957B3692272B}"/>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98409" y="-212394"/>
            <a:ext cx="13348811" cy="7282788"/>
          </a:xfrm>
          <a:prstGeom prst="rect">
            <a:avLst/>
          </a:prstGeom>
        </p:spPr>
      </p:pic>
    </p:spTree>
    <p:extLst>
      <p:ext uri="{BB962C8B-B14F-4D97-AF65-F5344CB8AC3E}">
        <p14:creationId xmlns:p14="http://schemas.microsoft.com/office/powerpoint/2010/main" val="425904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A75F54-477B-13A1-AFDC-698B7DFBB974}"/>
              </a:ext>
            </a:extLst>
          </p:cNvPr>
          <p:cNvSpPr>
            <a:spLocks noGrp="1"/>
          </p:cNvSpPr>
          <p:nvPr>
            <p:ph type="ftr" sz="quarter" idx="11"/>
          </p:nvPr>
        </p:nvSpPr>
        <p:spPr/>
        <p:txBody>
          <a:bodyPr/>
          <a:lstStyle/>
          <a:p>
            <a:r>
              <a:rPr lang="nl-BE"/>
              <a:t>Kjell Coppin - Howest 2024</a:t>
            </a:r>
            <a:endParaRPr lang="en-BE"/>
          </a:p>
        </p:txBody>
      </p:sp>
      <p:pic>
        <p:nvPicPr>
          <p:cNvPr id="5122" name="Picture 2" descr="A Pattern Language: Towns, Buildings, Construction (Center for  Environmental Structure Series): Christopher Alexander, Sara Ishikawa,  Murray Silverstein, Max Jacobson, Ingrid Fiksdahl-King, Shlomo Angel:  8601300132655: Amazon.com: Books">
            <a:extLst>
              <a:ext uri="{FF2B5EF4-FFF2-40B4-BE49-F238E27FC236}">
                <a16:creationId xmlns:a16="http://schemas.microsoft.com/office/drawing/2014/main" id="{243630FE-0E25-DB1E-5956-B935323AA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841" y="422031"/>
            <a:ext cx="3609459" cy="550984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hristopher Alexander - Wikipedia">
            <a:extLst>
              <a:ext uri="{FF2B5EF4-FFF2-40B4-BE49-F238E27FC236}">
                <a16:creationId xmlns:a16="http://schemas.microsoft.com/office/drawing/2014/main" id="{AFD81D76-1D36-1967-8AD2-2A8E05F4C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695" y="422031"/>
            <a:ext cx="5509846" cy="550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4178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ang of Four: Intro to Design Patterns | by Avelon Pang | Medium">
            <a:extLst>
              <a:ext uri="{FF2B5EF4-FFF2-40B4-BE49-F238E27FC236}">
                <a16:creationId xmlns:a16="http://schemas.microsoft.com/office/drawing/2014/main" id="{DD28A96D-622E-FC2E-8765-5B379B4E7D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7" r="8087"/>
          <a:stretch/>
        </p:blipFill>
        <p:spPr bwMode="auto">
          <a:xfrm>
            <a:off x="500535" y="1440838"/>
            <a:ext cx="7453920" cy="397632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92EF5DD-74C2-FAB2-89FC-F1E7B7581D8F}"/>
              </a:ext>
            </a:extLst>
          </p:cNvPr>
          <p:cNvSpPr>
            <a:spLocks noGrp="1"/>
          </p:cNvSpPr>
          <p:nvPr>
            <p:ph type="ftr" sz="quarter" idx="11"/>
          </p:nvPr>
        </p:nvSpPr>
        <p:spPr/>
        <p:txBody>
          <a:bodyPr/>
          <a:lstStyle/>
          <a:p>
            <a:r>
              <a:rPr lang="nl-BE"/>
              <a:t>Kjell Coppin - Howest 2024</a:t>
            </a:r>
            <a:endParaRPr lang="en-BE"/>
          </a:p>
        </p:txBody>
      </p:sp>
      <p:pic>
        <p:nvPicPr>
          <p:cNvPr id="3" name="Content Placeholder 5" descr="A white and blue book with blue text&#10;&#10;Description automatically generated">
            <a:extLst>
              <a:ext uri="{FF2B5EF4-FFF2-40B4-BE49-F238E27FC236}">
                <a16:creationId xmlns:a16="http://schemas.microsoft.com/office/drawing/2014/main" id="{876A0332-4710-7282-48F5-C5372E860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508989" y="1228758"/>
            <a:ext cx="3390166" cy="440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491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DF765D-BED5-69CA-9D91-1C122E18A03D}"/>
              </a:ext>
            </a:extLst>
          </p:cNvPr>
          <p:cNvSpPr>
            <a:spLocks noGrp="1"/>
          </p:cNvSpPr>
          <p:nvPr>
            <p:ph type="ftr" sz="quarter" idx="11"/>
          </p:nvPr>
        </p:nvSpPr>
        <p:spPr/>
        <p:txBody>
          <a:bodyPr/>
          <a:lstStyle/>
          <a:p>
            <a:r>
              <a:rPr lang="nl-BE"/>
              <a:t>Kjell Coppin - Howest 2024</a:t>
            </a:r>
            <a:endParaRPr lang="en-BE"/>
          </a:p>
        </p:txBody>
      </p:sp>
      <p:pic>
        <p:nvPicPr>
          <p:cNvPr id="3" name="Picture 2" descr="A collection of black and white squares&#10;&#10;Description automatically generated">
            <a:extLst>
              <a:ext uri="{FF2B5EF4-FFF2-40B4-BE49-F238E27FC236}">
                <a16:creationId xmlns:a16="http://schemas.microsoft.com/office/drawing/2014/main" id="{98F192C8-7CF1-A40A-F6B9-D795F0279CB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32221" y="-212395"/>
            <a:ext cx="13348811" cy="7282788"/>
          </a:xfrm>
          <a:prstGeom prst="rect">
            <a:avLst/>
          </a:prstGeom>
        </p:spPr>
      </p:pic>
      <p:sp>
        <p:nvSpPr>
          <p:cNvPr id="4" name="TextBox 3">
            <a:extLst>
              <a:ext uri="{FF2B5EF4-FFF2-40B4-BE49-F238E27FC236}">
                <a16:creationId xmlns:a16="http://schemas.microsoft.com/office/drawing/2014/main" id="{0060C36D-2860-9BBE-120A-02656ED2B6B3}"/>
              </a:ext>
            </a:extLst>
          </p:cNvPr>
          <p:cNvSpPr txBox="1"/>
          <p:nvPr/>
        </p:nvSpPr>
        <p:spPr>
          <a:xfrm>
            <a:off x="2309445" y="3411413"/>
            <a:ext cx="8065477" cy="1015663"/>
          </a:xfrm>
          <a:prstGeom prst="rect">
            <a:avLst/>
          </a:prstGeom>
          <a:solidFill>
            <a:schemeClr val="tx1">
              <a:lumMod val="75000"/>
              <a:lumOff val="25000"/>
            </a:schemeClr>
          </a:solidFill>
        </p:spPr>
        <p:txBody>
          <a:bodyPr wrap="square" rtlCol="0">
            <a:spAutoFit/>
          </a:bodyPr>
          <a:lstStyle/>
          <a:p>
            <a:r>
              <a:rPr lang="en-GB" sz="6000" dirty="0">
                <a:solidFill>
                  <a:schemeClr val="bg1"/>
                </a:solidFill>
              </a:rPr>
              <a:t>What is a design pattern?</a:t>
            </a:r>
            <a:endParaRPr lang="en-BE" sz="6000" dirty="0">
              <a:solidFill>
                <a:schemeClr val="bg1"/>
              </a:solidFill>
            </a:endParaRPr>
          </a:p>
        </p:txBody>
      </p:sp>
    </p:spTree>
    <p:extLst>
      <p:ext uri="{BB962C8B-B14F-4D97-AF65-F5344CB8AC3E}">
        <p14:creationId xmlns:p14="http://schemas.microsoft.com/office/powerpoint/2010/main" val="36171376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3CFB16-907D-DC5C-06A1-312C998020ED}"/>
              </a:ext>
            </a:extLst>
          </p:cNvPr>
          <p:cNvSpPr>
            <a:spLocks noGrp="1"/>
          </p:cNvSpPr>
          <p:nvPr>
            <p:ph type="ftr" sz="quarter" idx="11"/>
          </p:nvPr>
        </p:nvSpPr>
        <p:spPr/>
        <p:txBody>
          <a:bodyPr/>
          <a:lstStyle/>
          <a:p>
            <a:r>
              <a:rPr lang="nl-BE"/>
              <a:t>Kjell Coppin - Howest 2024</a:t>
            </a:r>
            <a:endParaRPr lang="en-BE"/>
          </a:p>
        </p:txBody>
      </p:sp>
      <p:pic>
        <p:nvPicPr>
          <p:cNvPr id="4" name="Picture 3" descr="A person smiling for a picture&#10;&#10;Description automatically generated">
            <a:extLst>
              <a:ext uri="{FF2B5EF4-FFF2-40B4-BE49-F238E27FC236}">
                <a16:creationId xmlns:a16="http://schemas.microsoft.com/office/drawing/2014/main" id="{771117EA-C012-37DD-F428-781788134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704" y="1083830"/>
            <a:ext cx="3606079" cy="36512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30" name="Picture 6" descr="C Sharp (C#) &quot; Icon - Download for free – Iconduck">
            <a:extLst>
              <a:ext uri="{FF2B5EF4-FFF2-40B4-BE49-F238E27FC236}">
                <a16:creationId xmlns:a16="http://schemas.microsoft.com/office/drawing/2014/main" id="{AF1E8DA3-2A35-15A4-FC1C-1B72BE30A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563" y="2039794"/>
            <a:ext cx="1771942" cy="19918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D016E3-086E-0984-7EA7-0ABCBCBC8943}"/>
              </a:ext>
            </a:extLst>
          </p:cNvPr>
          <p:cNvSpPr txBox="1"/>
          <p:nvPr/>
        </p:nvSpPr>
        <p:spPr>
          <a:xfrm>
            <a:off x="2484574" y="5127839"/>
            <a:ext cx="2403222" cy="646331"/>
          </a:xfrm>
          <a:prstGeom prst="rect">
            <a:avLst/>
          </a:prstGeom>
          <a:noFill/>
        </p:spPr>
        <p:txBody>
          <a:bodyPr wrap="none" rtlCol="0">
            <a:spAutoFit/>
          </a:bodyPr>
          <a:lstStyle/>
          <a:p>
            <a:r>
              <a:rPr lang="en-GB" sz="3600" dirty="0"/>
              <a:t>Kjell Coppin</a:t>
            </a:r>
            <a:endParaRPr lang="en-BE" sz="3600" dirty="0"/>
          </a:p>
        </p:txBody>
      </p:sp>
      <p:pic>
        <p:nvPicPr>
          <p:cNvPr id="9" name="Picture 8" descr="A purple circle with white text&#10;&#10;Description automatically generated">
            <a:extLst>
              <a:ext uri="{FF2B5EF4-FFF2-40B4-BE49-F238E27FC236}">
                <a16:creationId xmlns:a16="http://schemas.microsoft.com/office/drawing/2014/main" id="{7626626E-2F40-727A-D58E-A99CB92420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8087" y="2039794"/>
            <a:ext cx="1985267" cy="1985267"/>
          </a:xfrm>
          <a:prstGeom prst="rect">
            <a:avLst/>
          </a:prstGeom>
        </p:spPr>
      </p:pic>
    </p:spTree>
    <p:extLst>
      <p:ext uri="{BB962C8B-B14F-4D97-AF65-F5344CB8AC3E}">
        <p14:creationId xmlns:p14="http://schemas.microsoft.com/office/powerpoint/2010/main" val="1309201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design&#10;&#10;Description automatically generated">
            <a:extLst>
              <a:ext uri="{FF2B5EF4-FFF2-40B4-BE49-F238E27FC236}">
                <a16:creationId xmlns:a16="http://schemas.microsoft.com/office/drawing/2014/main" id="{E07A88A7-A7D7-AC97-5F07-9D8F59418A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3642" y="183880"/>
            <a:ext cx="11554767" cy="5886391"/>
          </a:xfrm>
        </p:spPr>
      </p:pic>
      <p:pic>
        <p:nvPicPr>
          <p:cNvPr id="6" name="Content Placeholder 5" descr="A white and blue book with blue text&#10;&#10;Description automatically generated">
            <a:extLst>
              <a:ext uri="{FF2B5EF4-FFF2-40B4-BE49-F238E27FC236}">
                <a16:creationId xmlns:a16="http://schemas.microsoft.com/office/drawing/2014/main" id="{859CC847-F456-0765-7B91-1C3EDF2A4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0277" y="4067908"/>
            <a:ext cx="1692679" cy="219712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0FEEC087-E3B4-93D0-3FB7-58B75EF43139}"/>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6458014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FBB3-3096-CFED-1C4B-A203EA6FB6F3}"/>
              </a:ext>
            </a:extLst>
          </p:cNvPr>
          <p:cNvSpPr>
            <a:spLocks noGrp="1"/>
          </p:cNvSpPr>
          <p:nvPr>
            <p:ph type="title"/>
          </p:nvPr>
        </p:nvSpPr>
        <p:spPr/>
        <p:txBody>
          <a:bodyPr/>
          <a:lstStyle/>
          <a:p>
            <a:r>
              <a:rPr lang="en-GB" dirty="0"/>
              <a:t>Real world usage</a:t>
            </a:r>
            <a:endParaRPr lang="en-BE" dirty="0"/>
          </a:p>
        </p:txBody>
      </p:sp>
      <p:sp>
        <p:nvSpPr>
          <p:cNvPr id="4" name="Footer Placeholder 3">
            <a:extLst>
              <a:ext uri="{FF2B5EF4-FFF2-40B4-BE49-F238E27FC236}">
                <a16:creationId xmlns:a16="http://schemas.microsoft.com/office/drawing/2014/main" id="{1E9D716B-45C9-696B-BBA3-F4B6AFD7940B}"/>
              </a:ext>
            </a:extLst>
          </p:cNvPr>
          <p:cNvSpPr>
            <a:spLocks noGrp="1"/>
          </p:cNvSpPr>
          <p:nvPr>
            <p:ph type="ftr" sz="quarter" idx="11"/>
          </p:nvPr>
        </p:nvSpPr>
        <p:spPr/>
        <p:txBody>
          <a:bodyPr/>
          <a:lstStyle/>
          <a:p>
            <a:r>
              <a:rPr lang="nl-BE"/>
              <a:t>Kjell Coppin - Howest 2024</a:t>
            </a:r>
            <a:endParaRPr lang="en-BE"/>
          </a:p>
        </p:txBody>
      </p:sp>
      <p:pic>
        <p:nvPicPr>
          <p:cNvPr id="3080" name="Picture 8" descr="Home | BESTMIX Software">
            <a:extLst>
              <a:ext uri="{FF2B5EF4-FFF2-40B4-BE49-F238E27FC236}">
                <a16:creationId xmlns:a16="http://schemas.microsoft.com/office/drawing/2014/main" id="{C8BEE043-1728-18C1-F4DF-3D2C260D4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955" y="2309349"/>
            <a:ext cx="6816090" cy="35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1152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3612-EADF-BD01-9DEC-5F3F7344C5B3}"/>
              </a:ext>
            </a:extLst>
          </p:cNvPr>
          <p:cNvSpPr>
            <a:spLocks noGrp="1"/>
          </p:cNvSpPr>
          <p:nvPr>
            <p:ph type="title"/>
          </p:nvPr>
        </p:nvSpPr>
        <p:spPr/>
        <p:txBody>
          <a:bodyPr/>
          <a:lstStyle/>
          <a:p>
            <a:r>
              <a:rPr lang="en-GB" dirty="0"/>
              <a:t>Observer pattern</a:t>
            </a:r>
            <a:endParaRPr lang="en-BE" dirty="0"/>
          </a:p>
        </p:txBody>
      </p:sp>
      <p:sp>
        <p:nvSpPr>
          <p:cNvPr id="4" name="Footer Placeholder 3">
            <a:extLst>
              <a:ext uri="{FF2B5EF4-FFF2-40B4-BE49-F238E27FC236}">
                <a16:creationId xmlns:a16="http://schemas.microsoft.com/office/drawing/2014/main" id="{24866378-BF99-A17E-0860-35DACD1ACAD5}"/>
              </a:ext>
            </a:extLst>
          </p:cNvPr>
          <p:cNvSpPr>
            <a:spLocks noGrp="1"/>
          </p:cNvSpPr>
          <p:nvPr>
            <p:ph type="ftr" sz="quarter" idx="11"/>
          </p:nvPr>
        </p:nvSpPr>
        <p:spPr/>
        <p:txBody>
          <a:bodyPr/>
          <a:lstStyle/>
          <a:p>
            <a:r>
              <a:rPr lang="nl-BE"/>
              <a:t>Kjell Coppin - Howest 2024</a:t>
            </a:r>
            <a:endParaRPr lang="en-BE"/>
          </a:p>
        </p:txBody>
      </p:sp>
      <p:pic>
        <p:nvPicPr>
          <p:cNvPr id="1026" name="Picture 2" descr="Observer Design Pattern">
            <a:extLst>
              <a:ext uri="{FF2B5EF4-FFF2-40B4-BE49-F238E27FC236}">
                <a16:creationId xmlns:a16="http://schemas.microsoft.com/office/drawing/2014/main" id="{281987E9-F3CB-AF4A-A65C-8BBF80FB473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20932" y="1929098"/>
            <a:ext cx="6942318" cy="43389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99FDC6-6F62-42CF-83CB-35E0D3464BB7}"/>
              </a:ext>
            </a:extLst>
          </p:cNvPr>
          <p:cNvSpPr txBox="1">
            <a:spLocks noGrp="1" noRot="1" noMove="1" noResize="1" noEditPoints="1" noAdjustHandles="1" noChangeArrowheads="1" noChangeShapeType="1"/>
          </p:cNvSpPr>
          <p:nvPr/>
        </p:nvSpPr>
        <p:spPr>
          <a:xfrm>
            <a:off x="8986713" y="6012026"/>
            <a:ext cx="684355" cy="276999"/>
          </a:xfrm>
          <a:prstGeom prst="rect">
            <a:avLst/>
          </a:prstGeom>
          <a:noFill/>
        </p:spPr>
        <p:txBody>
          <a:bodyPr wrap="none" rtlCol="0">
            <a:spAutoFit/>
          </a:bodyPr>
          <a:lstStyle/>
          <a:p>
            <a:r>
              <a:rPr lang="en-GB" sz="1200" dirty="0"/>
              <a:t>Figure 1</a:t>
            </a:r>
            <a:endParaRPr lang="en-BE" sz="1200" dirty="0"/>
          </a:p>
        </p:txBody>
      </p:sp>
    </p:spTree>
    <p:extLst>
      <p:ext uri="{BB962C8B-B14F-4D97-AF65-F5344CB8AC3E}">
        <p14:creationId xmlns:p14="http://schemas.microsoft.com/office/powerpoint/2010/main" val="41525542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0</TotalTime>
  <Words>1098</Words>
  <Application>Microsoft Office PowerPoint</Application>
  <PresentationFormat>Widescreen</PresentationFormat>
  <Paragraphs>66</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Calibri Light</vt:lpstr>
      <vt:lpstr>Retrospect</vt:lpstr>
      <vt:lpstr>Design Patterns in .Net</vt:lpstr>
      <vt:lpstr>PowerPoint Presentation</vt:lpstr>
      <vt:lpstr>PowerPoint Presentation</vt:lpstr>
      <vt:lpstr>PowerPoint Presentation</vt:lpstr>
      <vt:lpstr>PowerPoint Presentation</vt:lpstr>
      <vt:lpstr>PowerPoint Presentation</vt:lpstr>
      <vt:lpstr>PowerPoint Presentation</vt:lpstr>
      <vt:lpstr>Real world usage</vt:lpstr>
      <vt:lpstr>Observer pattern</vt:lpstr>
      <vt:lpstr>Validator.cs</vt:lpstr>
      <vt:lpstr>ChangeMultipleEntitiesViewModel</vt:lpstr>
      <vt:lpstr>PowerPoint Presentation</vt:lpstr>
      <vt:lpstr>Thanks for your attention ofzo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 in .Net</dc:title>
  <dc:creator>Slim Shady</dc:creator>
  <cp:lastModifiedBy>slim shady</cp:lastModifiedBy>
  <cp:revision>17</cp:revision>
  <dcterms:created xsi:type="dcterms:W3CDTF">2024-04-09T10:10:59Z</dcterms:created>
  <dcterms:modified xsi:type="dcterms:W3CDTF">2024-05-11T22:30:03Z</dcterms:modified>
</cp:coreProperties>
</file>